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2" r:id="rId35"/>
    <p:sldId id="343" r:id="rId36"/>
    <p:sldId id="345" r:id="rId37"/>
    <p:sldId id="346" r:id="rId38"/>
    <p:sldId id="348" r:id="rId39"/>
    <p:sldId id="347" r:id="rId40"/>
    <p:sldId id="34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2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8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4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3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15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9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6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6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9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rotege_pizza" TargetMode="External"/><Relationship Id="rId5" Type="http://schemas.openxmlformats.org/officeDocument/2006/relationships/hyperlink" Target="https://www.michaeldebellis.com/post/new-protege-pizza-tutoria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Welcome to 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761037" y="2329958"/>
            <a:ext cx="1950525" cy="16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6803" y="1986464"/>
            <a:ext cx="2341685" cy="234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107761" y="41334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482080" y="2547257"/>
            <a:ext cx="552704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07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Disjoint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(ex06)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8751-91EE-C06D-2D65-F110C4AD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4" y="4570005"/>
            <a:ext cx="1828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5FA-073E-7B2A-AB33-0FE5EACC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163" y="4205235"/>
            <a:ext cx="3906837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08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Understand Ontology Model File Structure (RDF)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38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09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Create Class Hierarchy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(ex07, ex08)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1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10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(ex09)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0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11 – Inverse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Properties</a:t>
            </a:r>
          </a:p>
          <a:p>
            <a:r>
              <a:rPr lang="en-US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(ex10)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179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39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12 – </a:t>
            </a:r>
            <a:r>
              <a:rPr lang="en-US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Owl Object</a:t>
            </a:r>
            <a:r>
              <a:rPr lang="en-US" altLang="zh-CN" sz="3600" spc="0" dirty="0">
                <a:latin typeface="Aharoni" panose="02010803020104030203" pitchFamily="2" charset="-79"/>
                <a:cs typeface="Aharoni" panose="02010803020104030203" pitchFamily="2" charset="-79"/>
              </a:rPr>
              <a:t> Property Characteristics</a:t>
            </a:r>
            <a:endParaRPr lang="en-CA" sz="36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80E2C-F027-7EFC-6C07-553CF702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156" y="3827347"/>
            <a:ext cx="2013052" cy="283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3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13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OWL Property Domains and Ranges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(ex11/ex12)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1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14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Existential Restrictions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(ex13)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88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15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(ex14: NamePizza and MargheritaPizza)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16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(ex15: Create Restrictions that define a MargheritaPizza)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316" y="4777800"/>
            <a:ext cx="1283248" cy="182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FB3-28B1-E31C-E393-1CAEE7E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Initialize Protege</a:t>
            </a:r>
          </a:p>
        </p:txBody>
      </p:sp>
      <p:pic>
        <p:nvPicPr>
          <p:cNvPr id="9" name="Picture Placeholder 8" descr="A black text on a white background">
            <a:extLst>
              <a:ext uri="{FF2B5EF4-FFF2-40B4-BE49-F238E27FC236}">
                <a16:creationId xmlns:a16="http://schemas.microsoft.com/office/drawing/2014/main" id="{653669A5-2F9D-E020-793A-11073C2AB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25715" y="2477190"/>
            <a:ext cx="3123274" cy="10479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C5A08-B07A-7683-0266-437B6D6F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Why Protégé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at a glance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Choose proper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Installation and initialization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9B1E2-C7A0-B9B5-5E06-E014FE6D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D7A5-76B8-C2E8-147E-A76D177A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DAC7-708A-F44B-9F96-0E3A439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8F66-0131-7C1A-0E29-0B4FE5A1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63" y="3660069"/>
            <a:ext cx="4893177" cy="25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64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6769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17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(ex16:  Create AmericanaPizza by Cloning MargheritaPizza and Adding Additional Restrictions)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37" y="4898861"/>
            <a:ext cx="931158" cy="132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07" y="5090729"/>
            <a:ext cx="1334003" cy="94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643459" y="5255211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18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(ex17:  Create AmericanaHotPizza and SohoPizza)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46745" cy="157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19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Creating Subclasses of Pizza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spc="0" dirty="0">
                <a:latin typeface="Aharoni" panose="02010803020104030203" pitchFamily="2" charset="-79"/>
                <a:cs typeface="Aharoni" panose="02010803020104030203" pitchFamily="2" charset="-79"/>
              </a:rPr>
              <a:t>(ex18:  Make Subclasses of NamedPizza Disjoint)</a:t>
            </a:r>
            <a:endParaRPr lang="en-CA" sz="2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A5507-571A-569B-C1D4-D791A346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219" y="4041086"/>
            <a:ext cx="620119" cy="88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BFB6E-7D1F-7586-F915-D5968083D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971" y="5617099"/>
            <a:ext cx="984615" cy="69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A4028-D218-DC25-47DA-171F6F3940DD}"/>
              </a:ext>
            </a:extLst>
          </p:cNvPr>
          <p:cNvSpPr/>
          <p:nvPr/>
        </p:nvSpPr>
        <p:spPr>
          <a:xfrm>
            <a:off x="9576149" y="571449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992262-2FEC-0BD9-6B01-0B140FD26FE3}"/>
              </a:ext>
            </a:extLst>
          </p:cNvPr>
          <p:cNvSpPr/>
          <p:nvPr/>
        </p:nvSpPr>
        <p:spPr>
          <a:xfrm rot="5400000">
            <a:off x="8612473" y="5020339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7DB22-6232-096E-3634-CDD5D974E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321" y="5570418"/>
            <a:ext cx="984616" cy="78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E96EE-31E8-D674-7396-9A7CAE06E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170" y="4067767"/>
            <a:ext cx="776287" cy="82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D183AD-76BA-B68E-11EB-F39327831FB0}"/>
              </a:ext>
            </a:extLst>
          </p:cNvPr>
          <p:cNvSpPr/>
          <p:nvPr/>
        </p:nvSpPr>
        <p:spPr>
          <a:xfrm>
            <a:off x="9576149" y="4232333"/>
            <a:ext cx="405610" cy="49954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20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Detecting a Class that can’t Have Members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(ex19)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142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21 – Primitive Classes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(ex20: Create the CheesyPizza class)</a:t>
            </a:r>
            <a:endParaRPr lang="en-CA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33340D-4B74-4FB1-15A2-28DA3694F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46766"/>
              </p:ext>
            </p:extLst>
          </p:nvPr>
        </p:nvGraphicFramePr>
        <p:xfrm>
          <a:off x="7060085" y="4607959"/>
          <a:ext cx="4528959" cy="1285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2830667860"/>
                    </a:ext>
                  </a:extLst>
                </a:gridCol>
                <a:gridCol w="1393718">
                  <a:extLst>
                    <a:ext uri="{9D8B030D-6E8A-4147-A177-3AD203B41FA5}">
                      <a16:colId xmlns:a16="http://schemas.microsoft.com/office/drawing/2014/main" val="1983832821"/>
                    </a:ext>
                  </a:extLst>
                </a:gridCol>
                <a:gridCol w="1390261">
                  <a:extLst>
                    <a:ext uri="{9D8B030D-6E8A-4147-A177-3AD203B41FA5}">
                      <a16:colId xmlns:a16="http://schemas.microsoft.com/office/drawing/2014/main" val="175556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Primitive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Defined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Necessary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Sufficient Restrictions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1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2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22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Convert Primitive Class to Defined Class</a:t>
            </a:r>
            <a:endParaRPr lang="en-US" altLang="zh-CN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spc="0">
                <a:latin typeface="Aharoni" panose="02010803020104030203" pitchFamily="2" charset="-79"/>
                <a:cs typeface="Aharoni" panose="02010803020104030203" pitchFamily="2" charset="-79"/>
              </a:rPr>
              <a:t>(ex21)</a:t>
            </a:r>
            <a:endParaRPr lang="en-CA" sz="40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89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23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Universal Restrictions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(ex22: Create 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8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25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an Enumerated Class</a:t>
            </a:r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(ex24)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AFE7-9783-0218-95A0-3516AA76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7" y="4816209"/>
            <a:ext cx="2227293" cy="1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2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77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24 – </a:t>
            </a:r>
            <a:r>
              <a:rPr lang="en-US" sz="3200" spc="0" dirty="0">
                <a:latin typeface="Aharoni" panose="02010803020104030203" pitchFamily="2" charset="-79"/>
                <a:cs typeface="Aharoni" panose="02010803020104030203" pitchFamily="2" charset="-79"/>
              </a:rPr>
              <a:t>Automated Classification and Open World Reasoning</a:t>
            </a:r>
            <a:endParaRPr lang="en-US" altLang="zh-CN" sz="32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spc="0" dirty="0">
                <a:latin typeface="Aharoni" panose="02010803020104030203" pitchFamily="2" charset="-79"/>
                <a:cs typeface="Aharoni" panose="02010803020104030203" pitchFamily="2" charset="-79"/>
              </a:rPr>
              <a:t>(ex23: Add Closure Axiom)</a:t>
            </a:r>
            <a:endParaRPr lang="en-CA" sz="2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BE7F24-FAA7-4844-5FDE-DAC0B8CF7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8811"/>
              </p:ext>
            </p:extLst>
          </p:nvPr>
        </p:nvGraphicFramePr>
        <p:xfrm>
          <a:off x="6687379" y="4265529"/>
          <a:ext cx="5149462" cy="147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574731">
                  <a:extLst>
                    <a:ext uri="{9D8B030D-6E8A-4147-A177-3AD203B41FA5}">
                      <a16:colId xmlns:a16="http://schemas.microsoft.com/office/drawing/2014/main" val="1583403029"/>
                    </a:ext>
                  </a:extLst>
                </a:gridCol>
                <a:gridCol w="2574731">
                  <a:extLst>
                    <a:ext uri="{9D8B030D-6E8A-4147-A177-3AD203B41FA5}">
                      <a16:colId xmlns:a16="http://schemas.microsoft.com/office/drawing/2014/main" val="3792165768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28388"/>
                  </a:ext>
                </a:extLst>
              </a:tr>
              <a:tr h="930566"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a statement is not known to be true, it is not assumed to be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considered incomplete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If there is no proof for a statement to be true, it is false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Knowledge is assumed to be complete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Logic programming, databases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9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26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Adding Spiciness as a Property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(ex25:  Create and Use the hasSpiciness Property)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53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263-79B8-3FBD-F0D7-AF651EDF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Pizza.owl Tutorial</a:t>
            </a:r>
          </a:p>
        </p:txBody>
      </p:sp>
      <p:pic>
        <p:nvPicPr>
          <p:cNvPr id="9" name="Picture Placeholder 8" descr="A picture containing text, screenshot, letter, font&#10;&#10;Description automatically generated">
            <a:extLst>
              <a:ext uri="{FF2B5EF4-FFF2-40B4-BE49-F238E27FC236}">
                <a16:creationId xmlns:a16="http://schemas.microsoft.com/office/drawing/2014/main" id="{6B82E7E6-AA50-65C3-9940-68398A9D23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15" y="235676"/>
            <a:ext cx="3516111" cy="64161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CC0E-3F06-DCF6-67B7-96A5A6ED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Author: Michael </a:t>
            </a:r>
            <a:r>
              <a:rPr lang="en-CA" dirty="0" err="1"/>
              <a:t>DeBellis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Latest version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Learn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14 chapters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36 exercises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22BA-81F9-A889-4AEE-D32ACC7E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854C-38B4-EB1C-D32E-7F5E4F9A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A901-B6A8-94B7-9C2B-B66ECF7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27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Cardinality Restrictions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(ex26:  Create an Interesting Pizza that has at least three toppings)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04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128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28 – </a:t>
            </a:r>
            <a:r>
              <a:rPr lang="en-US" sz="4000" spc="0" dirty="0">
                <a:latin typeface="Aharoni" panose="02010803020104030203" pitchFamily="2" charset="-79"/>
                <a:cs typeface="Aharoni" panose="02010803020104030203" pitchFamily="2" charset="-79"/>
              </a:rPr>
              <a:t>Defining a Data Property (ex27)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AE78DD-A0F4-D3C3-C937-905666A8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10096"/>
              </p:ext>
            </p:extLst>
          </p:nvPr>
        </p:nvGraphicFramePr>
        <p:xfrm>
          <a:off x="6786784" y="3929757"/>
          <a:ext cx="5184210" cy="12800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889442">
                  <a:extLst>
                    <a:ext uri="{9D8B030D-6E8A-4147-A177-3AD203B41FA5}">
                      <a16:colId xmlns:a16="http://schemas.microsoft.com/office/drawing/2014/main" val="1154394416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876323132"/>
                    </a:ext>
                  </a:extLst>
                </a:gridCol>
                <a:gridCol w="1647384">
                  <a:extLst>
                    <a:ext uri="{9D8B030D-6E8A-4147-A177-3AD203B41FA5}">
                      <a16:colId xmlns:a16="http://schemas.microsoft.com/office/drawing/2014/main" val="24539591"/>
                    </a:ext>
                  </a:extLst>
                </a:gridCol>
              </a:tblGrid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UML 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E-R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0770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888"/>
                  </a:ext>
                </a:extLst>
              </a:tr>
              <a:tr h="4266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Datatype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1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</a:t>
            </a: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ex29: Assign a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2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30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(ex30: Create More Instance and Data Property Values)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178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31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(ex31: Create a Datatype Restriction)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244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32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(ex32: Create a HighCaloriePizza Defined Class)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54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33 – Adding Order to an Enumerated Class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665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515100" y="2547257"/>
            <a:ext cx="549402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29 – </a:t>
            </a:r>
            <a:r>
              <a:rPr lang="en-US" sz="5400" spc="0" dirty="0">
                <a:latin typeface="Aharoni" panose="02010803020104030203" pitchFamily="2" charset="-79"/>
                <a:cs typeface="Aharoni" panose="02010803020104030203" pitchFamily="2" charset="-79"/>
              </a:rPr>
              <a:t>Customize Protégé UI</a:t>
            </a:r>
          </a:p>
          <a:p>
            <a:endParaRPr lang="en-US" altLang="zh-CN" sz="5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800" spc="0" dirty="0">
                <a:latin typeface="Aharoni" panose="02010803020104030203" pitchFamily="2" charset="-79"/>
                <a:cs typeface="Aharoni" panose="02010803020104030203" pitchFamily="2" charset="-79"/>
              </a:rPr>
              <a:t>(ex28: Create Example Pizza Individuals )</a:t>
            </a:r>
            <a:endParaRPr lang="en-CA" sz="48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741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85EE-E536-6665-3067-2DB3463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08" y="396117"/>
            <a:ext cx="8210948" cy="1158857"/>
          </a:xfrm>
        </p:spPr>
        <p:txBody>
          <a:bodyPr/>
          <a:lstStyle/>
          <a:p>
            <a:r>
              <a:rPr lang="en-CA" dirty="0"/>
              <a:t>Structure of Video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1632A-0384-34BF-C81C-FC772757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793" y="1747592"/>
            <a:ext cx="88791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Similar like my previous “</a:t>
            </a:r>
            <a:r>
              <a:rPr lang="en-CA" dirty="0" err="1"/>
              <a:t>ArchiSurance</a:t>
            </a:r>
            <a:r>
              <a:rPr lang="en-CA" dirty="0"/>
              <a:t>” and “ArchiMetal”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Protégé is the tool, we focus on learning ontology structure (from </a:t>
            </a:r>
            <a:r>
              <a:rPr lang="en-CA" dirty="0" err="1"/>
              <a:t>pizza.owl</a:t>
            </a:r>
            <a:r>
              <a:rPr lang="en-CA" dirty="0"/>
              <a:t>) and modeling skills (actual using Protégé)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Every video covers 1 or 1+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repository tracks the snapshot model file, mapping to every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When applicable, will discuss and abstract certain modeling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Goal: know protégé, know ontology from hands-on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2A215-3551-EF00-9F0E-9B34853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CFD0-793E-A5F8-846E-7CAC99A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20DD-1737-244B-9110-B3BF8A9F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art on a dartboard">
            <a:extLst>
              <a:ext uri="{FF2B5EF4-FFF2-40B4-BE49-F238E27FC236}">
                <a16:creationId xmlns:a16="http://schemas.microsoft.com/office/drawing/2014/main" id="{8FE60B77-5A30-2544-E5BA-A95D71D8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" y="5006869"/>
            <a:ext cx="1831157" cy="12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879771" y="2317237"/>
            <a:ext cx="4830316" cy="2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02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Structure on pizza.owl case study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03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Initial Protégé Environment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827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04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Create New </a:t>
            </a:r>
            <a:r>
              <a:rPr lang="en-US" altLang="zh-CN" sz="4400" spc="0">
                <a:latin typeface="Aharoni" panose="02010803020104030203" pitchFamily="2" charset="-79"/>
                <a:cs typeface="Aharoni" panose="02010803020104030203" pitchFamily="2" charset="-79"/>
              </a:rPr>
              <a:t>Owl Ontology (ex01,02,03)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11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7355005" y="2547257"/>
            <a:ext cx="4289768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05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Named Classes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(ex04)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2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Fredoka One" panose="02000000000000000000" pitchFamily="2" charset="0"/>
                <a:cs typeface="Gautami" panose="020B0502040204020203" pitchFamily="34" charset="0"/>
              </a:rPr>
              <a:t>Building OWL in Protégé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4716887"/>
            <a:ext cx="4579668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Xiaoqi Zhao</a:t>
            </a:r>
          </a:p>
          <a:p>
            <a:endParaRPr lang="en-US" dirty="0"/>
          </a:p>
        </p:txBody>
      </p:sp>
      <p:pic>
        <p:nvPicPr>
          <p:cNvPr id="5" name="Picture Placeholder 4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F3DB9EC4-5C42-60AA-6484-40A3DC364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507980" y="702560"/>
            <a:ext cx="1323409" cy="112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63F1-C5E7-3331-4AD5-006EC755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9889" y="334107"/>
            <a:ext cx="1776047" cy="1776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27CC2-5D08-0CFB-3A7C-2E235072C3C0}"/>
              </a:ext>
            </a:extLst>
          </p:cNvPr>
          <p:cNvSpPr txBox="1"/>
          <p:nvPr/>
        </p:nvSpPr>
        <p:spPr>
          <a:xfrm>
            <a:off x="7818635" y="175248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/>
              <a:t>PIZZA.OWL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95C45-33FF-23BE-CB6B-9F56265CA31F}"/>
              </a:ext>
            </a:extLst>
          </p:cNvPr>
          <p:cNvSpPr txBox="1"/>
          <p:nvPr/>
        </p:nvSpPr>
        <p:spPr>
          <a:xfrm>
            <a:off x="773723" y="6418385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Pizza Tutorial: </a:t>
            </a:r>
            <a:r>
              <a:rPr lang="en-CA" dirty="0">
                <a:hlinkClick r:id="rId5"/>
              </a:rPr>
              <a:t>https://www.michaeldebellis.com/post/new-protege-pizza-tutorial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7BB3-2394-71A9-FEAA-BFC34981F5A4}"/>
              </a:ext>
            </a:extLst>
          </p:cNvPr>
          <p:cNvSpPr txBox="1"/>
          <p:nvPr/>
        </p:nvSpPr>
        <p:spPr>
          <a:xfrm>
            <a:off x="773723" y="5917583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Protégé Learning Repository: </a:t>
            </a:r>
            <a:r>
              <a:rPr lang="en-CA" dirty="0">
                <a:hlinkClick r:id="rId6"/>
              </a:rPr>
              <a:t>https://github.com/yasenstar/protege_pizza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DEFB-BAC0-B5F5-0436-824CCA59F58D}"/>
              </a:ext>
            </a:extLst>
          </p:cNvPr>
          <p:cNvSpPr txBox="1">
            <a:spLocks/>
          </p:cNvSpPr>
          <p:nvPr/>
        </p:nvSpPr>
        <p:spPr>
          <a:xfrm>
            <a:off x="6725920" y="2547257"/>
            <a:ext cx="5283200" cy="2485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06 – </a:t>
            </a:r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Using a Reasoner</a:t>
            </a:r>
          </a:p>
          <a:p>
            <a:r>
              <a:rPr lang="en-US" altLang="zh-CN" sz="4400" spc="0" dirty="0">
                <a:latin typeface="Aharoni" panose="02010803020104030203" pitchFamily="2" charset="-79"/>
                <a:cs typeface="Aharoni" panose="02010803020104030203" pitchFamily="2" charset="-79"/>
              </a:rPr>
              <a:t>(ex05)</a:t>
            </a:r>
            <a:endParaRPr lang="en-CA" sz="4400" spc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1364872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5191</TotalTime>
  <Words>1944</Words>
  <Application>Microsoft Office PowerPoint</Application>
  <PresentationFormat>Widescreen</PresentationFormat>
  <Paragraphs>323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Source Sans Pro </vt:lpstr>
      <vt:lpstr>Aharoni</vt:lpstr>
      <vt:lpstr>Arial</vt:lpstr>
      <vt:lpstr>Calibri</vt:lpstr>
      <vt:lpstr>Fredoka One</vt:lpstr>
      <vt:lpstr>Source Sans Pro</vt:lpstr>
      <vt:lpstr>1_FunkyShapesVTI</vt:lpstr>
      <vt:lpstr>Welcome to Building OWL in Protégé</vt:lpstr>
      <vt:lpstr>Initialize Protege</vt:lpstr>
      <vt:lpstr>Pizza.owl Tutorial</vt:lpstr>
      <vt:lpstr>Structure of Video List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  <vt:lpstr>Building OWL in Protégé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OWL in Protégé</dc:title>
  <dc:creator>Zhao Xiaoqi</dc:creator>
  <cp:lastModifiedBy>Zhao Xiaoqi</cp:lastModifiedBy>
  <cp:revision>51</cp:revision>
  <dcterms:created xsi:type="dcterms:W3CDTF">2023-05-12T00:30:20Z</dcterms:created>
  <dcterms:modified xsi:type="dcterms:W3CDTF">2023-08-31T17:07:49Z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2023-05-12T00:35:57Z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f6a07fe9-78b6-4c57-9a67-db045dd4c095</vt:lpwstr>
  </property>
  <property fmtid="{D5CDD505-2E9C-101B-9397-08002B2CF9AE}" pid="9" name="MSIP_Label_19540963-e559-4020-8a90-fe8a502c2801_ContentBits">
    <vt:lpwstr>0</vt:lpwstr>
  </property>
</Properties>
</file>